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95" r:id="rId3"/>
    <p:sldId id="292" r:id="rId4"/>
    <p:sldId id="261" r:id="rId5"/>
    <p:sldId id="262" r:id="rId6"/>
    <p:sldId id="263" r:id="rId7"/>
    <p:sldId id="264" r:id="rId8"/>
    <p:sldId id="265" r:id="rId9"/>
    <p:sldId id="266" r:id="rId10"/>
    <p:sldId id="267" r:id="rId11"/>
    <p:sldId id="268" r:id="rId12"/>
    <p:sldId id="273" r:id="rId13"/>
    <p:sldId id="274" r:id="rId14"/>
    <p:sldId id="275" r:id="rId15"/>
    <p:sldId id="284" r:id="rId16"/>
    <p:sldId id="296"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31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16.02.2015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op-personal.ru/" TargetMode="External"/><Relationship Id="rId7" Type="http://schemas.openxmlformats.org/officeDocument/2006/relationships/image" Target="../media/image2.jpeg"/><Relationship Id="rId2" Type="http://schemas.openxmlformats.org/officeDocument/2006/relationships/hyperlink" Target="http://www.nasoup.com/" TargetMode="External"/><Relationship Id="rId1" Type="http://schemas.openxmlformats.org/officeDocument/2006/relationships/slideLayout" Target="../slideLayouts/slideLayout8.xml"/><Relationship Id="rId6" Type="http://schemas.openxmlformats.org/officeDocument/2006/relationships/hyperlink" Target="http://www.prenhall.com/desslertour/chapter3.pdf" TargetMode="External"/><Relationship Id="rId5" Type="http://schemas.openxmlformats.org/officeDocument/2006/relationships/hyperlink" Target="http://www.hrm.ru/" TargetMode="External"/><Relationship Id="rId4" Type="http://schemas.openxmlformats.org/officeDocument/2006/relationships/hyperlink" Target="http://www.hrm.u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Personnel </a:t>
            </a:r>
            <a:r>
              <a:rPr lang="en-US" b="1" dirty="0" smtClean="0"/>
              <a:t>policy</a:t>
            </a:r>
            <a:endParaRPr lang="ru-RU" b="1" dirty="0"/>
          </a:p>
        </p:txBody>
      </p:sp>
      <p:pic>
        <p:nvPicPr>
          <p:cNvPr id="5" name="Содержимое 4" descr="538238_420490654700811_1612784361_n.jpg"/>
          <p:cNvPicPr>
            <a:picLocks noGrp="1" noChangeAspect="1"/>
          </p:cNvPicPr>
          <p:nvPr>
            <p:ph idx="1"/>
          </p:nvPr>
        </p:nvPicPr>
        <p:blipFill>
          <a:blip r:embed="rId2"/>
          <a:stretch>
            <a:fillRect/>
          </a:stretch>
        </p:blipFill>
        <p:spPr>
          <a:xfrm>
            <a:off x="1071538" y="1571612"/>
            <a:ext cx="7143800" cy="4500594"/>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en-US" sz="2800" b="1" dirty="0" smtClean="0"/>
              <a:t>Proactive </a:t>
            </a:r>
            <a:r>
              <a:rPr lang="en-US" sz="2800" b="1" dirty="0" smtClean="0"/>
              <a:t>personnel policy</a:t>
            </a:r>
            <a:endParaRPr lang="ru-RU" sz="2800" b="1" dirty="0"/>
          </a:p>
        </p:txBody>
      </p:sp>
      <p:sp>
        <p:nvSpPr>
          <p:cNvPr id="3" name="Содержимое 2"/>
          <p:cNvSpPr>
            <a:spLocks noGrp="1"/>
          </p:cNvSpPr>
          <p:nvPr>
            <p:ph idx="1"/>
          </p:nvPr>
        </p:nvSpPr>
        <p:spPr>
          <a:xfrm>
            <a:off x="457200" y="1071546"/>
            <a:ext cx="8229600" cy="5054617"/>
          </a:xfrm>
        </p:spPr>
        <p:txBody>
          <a:bodyPr>
            <a:normAutofit fontScale="70000" lnSpcReduction="20000"/>
          </a:bodyPr>
          <a:lstStyle/>
          <a:p>
            <a:endParaRPr lang="en-US" dirty="0" smtClean="0"/>
          </a:p>
          <a:p>
            <a:r>
              <a:rPr lang="en-US" sz="3400" dirty="0" smtClean="0"/>
              <a:t>In the true sense of the word politics arises only when the company's management has reasonable forecasts of the situation</a:t>
            </a:r>
            <a:r>
              <a:rPr lang="en-US" sz="3400" dirty="0" smtClean="0"/>
              <a:t>.</a:t>
            </a:r>
          </a:p>
          <a:p>
            <a:r>
              <a:rPr lang="en-US" sz="3400" dirty="0" smtClean="0"/>
              <a:t>However</a:t>
            </a:r>
            <a:r>
              <a:rPr lang="en-US" sz="3400" dirty="0" smtClean="0"/>
              <a:t>, the organization, which is characterized by the presence of preventive personnel policy, has no means to influence it</a:t>
            </a:r>
            <a:r>
              <a:rPr lang="en-US" sz="3400" dirty="0" smtClean="0"/>
              <a:t>.</a:t>
            </a:r>
          </a:p>
          <a:p>
            <a:r>
              <a:rPr lang="en-US" sz="3400" dirty="0" smtClean="0"/>
              <a:t>Personnel </a:t>
            </a:r>
            <a:r>
              <a:rPr lang="en-US" sz="3400" dirty="0" smtClean="0"/>
              <a:t>service such enterprises has not only diagnostics personnel, but also predict the staffing situation in the medium </a:t>
            </a:r>
            <a:r>
              <a:rPr lang="en-US" sz="3400" dirty="0" smtClean="0"/>
              <a:t>term.</a:t>
            </a:r>
            <a:endParaRPr lang="ru-RU" sz="3400" dirty="0" smtClean="0"/>
          </a:p>
          <a:p>
            <a:r>
              <a:rPr lang="en-US" sz="3400" dirty="0" smtClean="0"/>
              <a:t>In </a:t>
            </a:r>
            <a:r>
              <a:rPr lang="en-US" sz="3400" dirty="0" smtClean="0"/>
              <a:t>development programs, the organization provides short and medium-term forecast staffing needs, both qualitative and quantitative objectives are formulated for the development of personnel.</a:t>
            </a:r>
            <a:br>
              <a:rPr lang="en-US" sz="3400" dirty="0" smtClean="0"/>
            </a:br>
            <a:r>
              <a:rPr lang="en-US" sz="3400" dirty="0" smtClean="0"/>
              <a:t>The main problem of such organizations - the development of targeted programs are </a:t>
            </a:r>
            <a:r>
              <a:rPr lang="en-US" sz="3400" dirty="0" smtClean="0"/>
              <a:t>implemented.</a:t>
            </a:r>
            <a:endParaRPr lang="ru-RU" sz="3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a:bodyPr>
          <a:lstStyle/>
          <a:p>
            <a:r>
              <a:rPr lang="en-US" sz="3600" b="1" dirty="0" smtClean="0"/>
              <a:t>Active </a:t>
            </a:r>
            <a:r>
              <a:rPr lang="en-US" sz="3600" b="1" dirty="0" smtClean="0"/>
              <a:t>personnel policy</a:t>
            </a:r>
            <a:endParaRPr lang="ru-RU" sz="3600" b="1" dirty="0"/>
          </a:p>
        </p:txBody>
      </p:sp>
      <p:sp>
        <p:nvSpPr>
          <p:cNvPr id="3" name="Содержимое 2"/>
          <p:cNvSpPr>
            <a:spLocks noGrp="1"/>
          </p:cNvSpPr>
          <p:nvPr>
            <p:ph idx="1"/>
          </p:nvPr>
        </p:nvSpPr>
        <p:spPr>
          <a:xfrm>
            <a:off x="457200" y="1214422"/>
            <a:ext cx="8229600" cy="4911741"/>
          </a:xfrm>
        </p:spPr>
        <p:txBody>
          <a:bodyPr>
            <a:normAutofit/>
          </a:bodyPr>
          <a:lstStyle/>
          <a:p>
            <a:r>
              <a:rPr lang="en-US" dirty="0" smtClean="0"/>
              <a:t>With </a:t>
            </a:r>
            <a:r>
              <a:rPr lang="en-US" dirty="0" smtClean="0"/>
              <a:t>active personnel policy manual has not only forecast, but also a means to influence the situation, and personnel service staff is able to develop anti-crisis program to continuously monitor the situation and adjust the execution of programs in accordance with the parameters of the external and internal </a:t>
            </a:r>
            <a:r>
              <a:rPr lang="en-US" dirty="0" smtClean="0"/>
              <a:t>situation.</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r>
              <a:rPr lang="en-US" b="1" dirty="0" smtClean="0"/>
              <a:t>The </a:t>
            </a:r>
            <a:r>
              <a:rPr lang="en-US" b="1" dirty="0" smtClean="0"/>
              <a:t>second reason for the differentiation of personnel policies </a:t>
            </a:r>
            <a:r>
              <a:rPr lang="en-US" dirty="0" smtClean="0"/>
              <a:t>can be a fundamental orientation to their own staff or external staff, the degree of openness to the external environment in the formation of staff.</a:t>
            </a:r>
            <a:endParaRPr lang="ru-RU" dirty="0" smtClean="0"/>
          </a:p>
          <a:p>
            <a:pPr>
              <a:buNone/>
            </a:pPr>
            <a:endParaRPr lang="en-US" dirty="0" smtClean="0"/>
          </a:p>
          <a:p>
            <a:r>
              <a:rPr lang="en-US" dirty="0" smtClean="0"/>
              <a:t>Under this traditionally distinguish two types of personnel policy - open and closed.</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a:bodyPr>
          <a:lstStyle/>
          <a:p>
            <a:r>
              <a:rPr lang="en-US" sz="3600" b="1" dirty="0" smtClean="0"/>
              <a:t>Open personnel </a:t>
            </a:r>
            <a:r>
              <a:rPr lang="en-US" sz="3600" b="1" dirty="0" smtClean="0"/>
              <a:t>policy</a:t>
            </a:r>
            <a:endParaRPr lang="ru-RU" sz="3600" b="1" dirty="0"/>
          </a:p>
        </p:txBody>
      </p:sp>
      <p:sp>
        <p:nvSpPr>
          <p:cNvPr id="3" name="Содержимое 2"/>
          <p:cNvSpPr>
            <a:spLocks noGrp="1"/>
          </p:cNvSpPr>
          <p:nvPr>
            <p:ph idx="1"/>
          </p:nvPr>
        </p:nvSpPr>
        <p:spPr>
          <a:xfrm>
            <a:off x="457200" y="1214422"/>
            <a:ext cx="8229600" cy="4911741"/>
          </a:xfrm>
        </p:spPr>
        <p:txBody>
          <a:bodyPr>
            <a:normAutofit fontScale="70000" lnSpcReduction="20000"/>
          </a:bodyPr>
          <a:lstStyle/>
          <a:p>
            <a:r>
              <a:rPr lang="en-US" sz="3400" dirty="0" smtClean="0"/>
              <a:t>characterized by the fact that the organization is transparent to potential employees at any level, you can come in and start working with the grassroots as positions and with positions at senior management level</a:t>
            </a:r>
            <a:r>
              <a:rPr lang="en-US" sz="3400" dirty="0" smtClean="0"/>
              <a:t>.</a:t>
            </a:r>
          </a:p>
          <a:p>
            <a:r>
              <a:rPr lang="en-US" sz="3400" dirty="0" smtClean="0"/>
              <a:t>The </a:t>
            </a:r>
            <a:r>
              <a:rPr lang="en-US" sz="3400" dirty="0" smtClean="0"/>
              <a:t>organization is ready to take on any job specialist if it has appropriate qualifications, without experience in this or related organizations</a:t>
            </a:r>
            <a:r>
              <a:rPr lang="en-US" sz="3400" dirty="0" smtClean="0"/>
              <a:t>.</a:t>
            </a:r>
          </a:p>
          <a:p>
            <a:r>
              <a:rPr lang="ru-RU" sz="3400" dirty="0" smtClean="0"/>
              <a:t> </a:t>
            </a:r>
            <a:r>
              <a:rPr lang="en-US" sz="3400" dirty="0" smtClean="0"/>
              <a:t>This type of personnel policy is characterized by modern telecommunications companies or automotive corporations who are willing to "buy" people in any job levels irrespective of whether they were previously in such organizations</a:t>
            </a:r>
            <a:r>
              <a:rPr lang="en-US" sz="3400" dirty="0" smtClean="0"/>
              <a:t>.</a:t>
            </a:r>
          </a:p>
          <a:p>
            <a:r>
              <a:rPr lang="en-US" sz="3400" dirty="0" smtClean="0"/>
              <a:t>This </a:t>
            </a:r>
            <a:r>
              <a:rPr lang="en-US" sz="3400" dirty="0" smtClean="0"/>
              <a:t>type of staffing policy may be adequate for new organizations, leading an aggressive policy of market penetration, aimed at rapid growth and rapid access to the leading position in its industry</a:t>
            </a:r>
            <a:r>
              <a:rPr lang="en-US" sz="3400" dirty="0" smtClean="0"/>
              <a:t>.</a:t>
            </a:r>
          </a:p>
          <a:p>
            <a:endParaRPr lang="en-US"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en-US" sz="2400" b="1" dirty="0" smtClean="0"/>
              <a:t>Closed</a:t>
            </a:r>
            <a:r>
              <a:rPr lang="en-US" sz="2800" b="1" dirty="0" smtClean="0"/>
              <a:t> </a:t>
            </a:r>
            <a:r>
              <a:rPr lang="en-US" sz="2800" b="1" dirty="0" smtClean="0"/>
              <a:t>personnel </a:t>
            </a:r>
            <a:r>
              <a:rPr lang="en-US" sz="2800" b="1" dirty="0" smtClean="0"/>
              <a:t>policy</a:t>
            </a:r>
            <a:endParaRPr lang="ru-RU" sz="2800" b="1" dirty="0"/>
          </a:p>
        </p:txBody>
      </p:sp>
      <p:sp>
        <p:nvSpPr>
          <p:cNvPr id="3" name="Содержимое 2"/>
          <p:cNvSpPr>
            <a:spLocks noGrp="1"/>
          </p:cNvSpPr>
          <p:nvPr>
            <p:ph idx="1"/>
          </p:nvPr>
        </p:nvSpPr>
        <p:spPr>
          <a:xfrm>
            <a:off x="457200" y="1071546"/>
            <a:ext cx="8229600" cy="5054617"/>
          </a:xfrm>
        </p:spPr>
        <p:txBody>
          <a:bodyPr>
            <a:normAutofit lnSpcReduction="10000"/>
          </a:bodyPr>
          <a:lstStyle/>
          <a:p>
            <a:r>
              <a:rPr lang="en-US" dirty="0" smtClean="0"/>
              <a:t>characterized </a:t>
            </a:r>
            <a:r>
              <a:rPr lang="en-US" dirty="0" smtClean="0"/>
              <a:t>by the fact that the organization is focused on the inclusion of new staff with only lower-level official, and the substitution is only from within the organization.</a:t>
            </a:r>
            <a:endParaRPr lang="ru-RU" dirty="0" smtClean="0"/>
          </a:p>
          <a:p>
            <a:r>
              <a:rPr lang="en-US" dirty="0" smtClean="0"/>
              <a:t>This </a:t>
            </a:r>
            <a:r>
              <a:rPr lang="en-US" dirty="0" smtClean="0"/>
              <a:t>type of personnel policy is typical for companies focused on the creation of a specific corporate atmosphere, the formation of a special spirit of belonging, as well as possibly working in a shortage of human resources.</a:t>
            </a:r>
            <a:endParaRPr lang="ru-RU" dirty="0" smtClean="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a:bodyPr>
          <a:lstStyle/>
          <a:p>
            <a:r>
              <a:rPr lang="en-US" sz="2800" b="1" dirty="0" smtClean="0"/>
              <a:t>Human </a:t>
            </a:r>
            <a:r>
              <a:rPr lang="en-US" sz="2800" b="1" dirty="0" smtClean="0"/>
              <a:t>activities and human resources strategy</a:t>
            </a:r>
            <a:endParaRPr lang="ru-RU" sz="2800" b="1" dirty="0"/>
          </a:p>
        </p:txBody>
      </p:sp>
      <p:sp>
        <p:nvSpPr>
          <p:cNvPr id="3" name="Содержимое 2"/>
          <p:cNvSpPr>
            <a:spLocks noGrp="1"/>
          </p:cNvSpPr>
          <p:nvPr>
            <p:ph idx="1"/>
          </p:nvPr>
        </p:nvSpPr>
        <p:spPr>
          <a:xfrm>
            <a:off x="457200" y="1000108"/>
            <a:ext cx="8229600" cy="5126055"/>
          </a:xfrm>
        </p:spPr>
        <p:txBody>
          <a:bodyPr>
            <a:normAutofit/>
          </a:bodyPr>
          <a:lstStyle/>
          <a:p>
            <a:r>
              <a:rPr lang="en-US" dirty="0" smtClean="0"/>
              <a:t> </a:t>
            </a:r>
            <a:r>
              <a:rPr lang="en-US" dirty="0" smtClean="0"/>
              <a:t>Human actions - actions aimed at achieving the objectives of the relevant personnel of the organization that takes into account the specific tasks stage of development of the organization.</a:t>
            </a:r>
            <a:endParaRPr lang="ru-RU" dirty="0" smtClean="0"/>
          </a:p>
          <a:p>
            <a:endParaRPr lang="ru-RU" dirty="0"/>
          </a:p>
        </p:txBody>
      </p:sp>
      <p:pic>
        <p:nvPicPr>
          <p:cNvPr id="4" name="Рисунок 3" descr="lJLKf7eOJXA.jpg"/>
          <p:cNvPicPr>
            <a:picLocks noChangeAspect="1"/>
          </p:cNvPicPr>
          <p:nvPr/>
        </p:nvPicPr>
        <p:blipFill>
          <a:blip r:embed="rId2"/>
          <a:stretch>
            <a:fillRect/>
          </a:stretch>
        </p:blipFill>
        <p:spPr>
          <a:xfrm>
            <a:off x="3071802" y="3143248"/>
            <a:ext cx="5715040" cy="3429024"/>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320675"/>
            <a:ext cx="7239000" cy="1143000"/>
          </a:xfrm>
        </p:spPr>
        <p:txBody>
          <a:bodyPr/>
          <a:lstStyle/>
          <a:p>
            <a:r>
              <a:rPr lang="en-US" smtClean="0"/>
              <a:t>Thank you for your attention</a:t>
            </a:r>
            <a:endParaRPr lang="ru-RU" smtClean="0"/>
          </a:p>
        </p:txBody>
      </p:sp>
      <p:pic>
        <p:nvPicPr>
          <p:cNvPr id="5" name="Picture 4" descr="claphands"/>
          <p:cNvPicPr>
            <a:picLocks noGrp="1" noChangeAspect="1" noChangeArrowheads="1"/>
          </p:cNvPicPr>
          <p:nvPr>
            <p:ph idx="1"/>
          </p:nvPr>
        </p:nvPicPr>
        <p:blipFill>
          <a:blip r:embed="rId2">
            <a:lum bright="12000"/>
          </a:blip>
          <a:stretch>
            <a:fillRect/>
          </a:stretch>
        </p:blipFill>
        <p:spPr>
          <a:xfrm>
            <a:off x="381000" y="1752600"/>
            <a:ext cx="8229600" cy="44958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pPr eaLnBrk="1" hangingPunct="1"/>
            <a:r>
              <a:rPr lang="en-US" sz="2400" dirty="0" smtClean="0"/>
              <a:t>Recommended reading: </a:t>
            </a:r>
            <a:r>
              <a:rPr lang="ru-RU" sz="6000" dirty="0" smtClean="0"/>
              <a:t/>
            </a:r>
            <a:br>
              <a:rPr lang="ru-RU" sz="6000" dirty="0" smtClean="0"/>
            </a:br>
            <a:endParaRPr lang="ru-RU" dirty="0" smtClean="0"/>
          </a:p>
        </p:txBody>
      </p:sp>
      <p:sp>
        <p:nvSpPr>
          <p:cNvPr id="3075" name="Содержимое 2"/>
          <p:cNvSpPr>
            <a:spLocks noGrp="1"/>
          </p:cNvSpPr>
          <p:nvPr>
            <p:ph idx="1"/>
          </p:nvPr>
        </p:nvSpPr>
        <p:spPr>
          <a:xfrm>
            <a:off x="3857625" y="0"/>
            <a:ext cx="5286375" cy="6858000"/>
          </a:xfrm>
        </p:spPr>
        <p:txBody>
          <a:bodyPr/>
          <a:lstStyle/>
          <a:p>
            <a:pPr>
              <a:lnSpc>
                <a:spcPct val="80000"/>
              </a:lnSpc>
              <a:buFont typeface="Arial" charset="0"/>
              <a:buNone/>
            </a:pPr>
            <a:r>
              <a:rPr lang="ru-RU" sz="600" smtClean="0"/>
              <a:t>	</a:t>
            </a:r>
            <a:endParaRPr lang="ru-RU" sz="800" smtClean="0"/>
          </a:p>
          <a:p>
            <a:pPr eaLnBrk="1" hangingPunct="1">
              <a:lnSpc>
                <a:spcPct val="80000"/>
              </a:lnSpc>
            </a:pPr>
            <a:r>
              <a:rPr lang="en-US" sz="1600" smtClean="0">
                <a:solidFill>
                  <a:srgbClr val="FF0000"/>
                </a:solidFill>
              </a:rPr>
              <a:t>Summary:</a:t>
            </a:r>
            <a:endParaRPr lang="ru-RU" sz="1600" smtClean="0">
              <a:solidFill>
                <a:srgbClr val="FF0000"/>
              </a:solidFill>
            </a:endParaRPr>
          </a:p>
          <a:p>
            <a:pPr>
              <a:lnSpc>
                <a:spcPct val="80000"/>
              </a:lnSpc>
              <a:spcBef>
                <a:spcPct val="0"/>
              </a:spcBef>
              <a:buFont typeface="Arial" charset="0"/>
              <a:buNone/>
            </a:pPr>
            <a:r>
              <a:rPr lang="ru-RU" sz="1200" smtClean="0">
                <a:latin typeface="Arial" charset="0"/>
                <a:ea typeface="Times New Roman" pitchFamily="18" charset="0"/>
                <a:cs typeface="Arial" charset="0"/>
              </a:rPr>
              <a:t>1.Армстронг М. Стратегическое управление человеческими ресурсами/перевод с анг. - М.: Смысл, 2012.</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2.</a:t>
            </a:r>
            <a:r>
              <a:rPr lang="en-GB" sz="1200" smtClean="0">
                <a:latin typeface="Arial" charset="0"/>
                <a:cs typeface="Times New Roman" pitchFamily="18" charset="0"/>
              </a:rPr>
              <a:t>Armstrong M. (2006). Strategic  human resource management. Typeset by Caxon graphics Ltd.</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3.</a:t>
            </a:r>
            <a:r>
              <a:rPr lang="en-US" sz="1200" smtClean="0">
                <a:solidFill>
                  <a:srgbClr val="000000"/>
                </a:solidFill>
                <a:latin typeface="Arial" charset="0"/>
                <a:cs typeface="Times New Roman" pitchFamily="18" charset="0"/>
              </a:rPr>
              <a:t> Arthur D. Fundamentals of Human Resources Management.</a:t>
            </a:r>
            <a:r>
              <a:rPr lang="en-GB" sz="1200" smtClean="0">
                <a:solidFill>
                  <a:srgbClr val="000000"/>
                </a:solidFill>
                <a:latin typeface="Arial" charset="0"/>
                <a:cs typeface="Times New Roman" pitchFamily="18" charset="0"/>
              </a:rPr>
              <a:t>fourth edition. </a:t>
            </a:r>
            <a:r>
              <a:rPr lang="en-US" sz="1200" smtClean="0">
                <a:solidFill>
                  <a:srgbClr val="000000"/>
                </a:solidFill>
                <a:latin typeface="Arial" charset="0"/>
                <a:cs typeface="Times New Roman" pitchFamily="18" charset="0"/>
              </a:rPr>
              <a:t>Amacom</a:t>
            </a:r>
            <a:r>
              <a:rPr lang="ru-RU" sz="1200" smtClean="0">
                <a:solidFill>
                  <a:srgbClr val="000000"/>
                </a:solidFill>
                <a:latin typeface="Arial" charset="0"/>
                <a:cs typeface="Times New Roman" pitchFamily="18" charset="0"/>
              </a:rPr>
              <a:t>, 2011.</a:t>
            </a:r>
            <a:endParaRPr lang="ru-RU" sz="1200" smtClean="0">
              <a:latin typeface="Arial" charset="0"/>
              <a:cs typeface="Arial" charset="0"/>
            </a:endParaRPr>
          </a:p>
          <a:p>
            <a:pPr>
              <a:lnSpc>
                <a:spcPct val="80000"/>
              </a:lnSpc>
              <a:spcBef>
                <a:spcPct val="0"/>
              </a:spcBef>
              <a:buFont typeface="Arial" charset="0"/>
              <a:buNone/>
            </a:pPr>
            <a:r>
              <a:rPr lang="ru-RU" sz="1200" smtClean="0">
                <a:solidFill>
                  <a:srgbClr val="000000"/>
                </a:solidFill>
                <a:latin typeface="Arial" charset="0"/>
                <a:cs typeface="Times New Roman" pitchFamily="18" charset="0"/>
              </a:rPr>
              <a:t>4. </a:t>
            </a:r>
            <a:r>
              <a:rPr lang="ru-RU" sz="1200" smtClean="0">
                <a:latin typeface="Arial" charset="0"/>
                <a:cs typeface="Times New Roman" pitchFamily="18" charset="0"/>
              </a:rPr>
              <a:t>Бакирова Г.Х. Управление человеческими ресурсами. – СПб.: Речь, 2010.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5.Бакирова Г.Х. Тренинг по управлению персоналом. СПб.: Речь, 2011.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6..Базаров Т.Ю. Управление персоналом. Практикум. – М.:ЮНИТИ-ДАНА, 2013. </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7.</a:t>
            </a:r>
            <a:r>
              <a:rPr lang="ru-RU" sz="1200" smtClean="0">
                <a:cs typeface="Times New Roman" pitchFamily="18" charset="0"/>
              </a:rPr>
              <a:t>Барбара Арт. </a:t>
            </a:r>
            <a:r>
              <a:rPr lang="en-US" sz="1200" smtClean="0">
                <a:cs typeface="Times New Roman" pitchFamily="18" charset="0"/>
              </a:rPr>
              <a:t>Bersin</a:t>
            </a:r>
            <a:r>
              <a:rPr lang="ru-RU" sz="1200" smtClean="0">
                <a:cs typeface="Times New Roman" pitchFamily="18" charset="0"/>
              </a:rPr>
              <a:t> &amp; </a:t>
            </a:r>
            <a:r>
              <a:rPr lang="en-US" sz="1200" smtClean="0">
                <a:cs typeface="Times New Roman" pitchFamily="18" charset="0"/>
              </a:rPr>
              <a:t>Associates</a:t>
            </a:r>
            <a:r>
              <a:rPr lang="ru-RU" sz="1200" smtClean="0">
                <a:cs typeface="Times New Roman" pitchFamily="18" charset="0"/>
              </a:rPr>
              <a:t> © 2011. </a:t>
            </a:r>
            <a:r>
              <a:rPr lang="en-US" sz="1200" smtClean="0">
                <a:cs typeface="Times New Roman" pitchFamily="18" charset="0"/>
              </a:rPr>
              <a:t>High-Impact Leadership Development for the 21st Century (Part 1): Key Findings, Trends and Analytics.</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8.Борисова Е.А. Оценка и аттестация персонала. – СПб: Питер, 2013.</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9.Дубинская Е.Н.Техники подбора персонала. - СПб.: Речь, 2012. </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10</a:t>
            </a:r>
            <a:r>
              <a:rPr lang="en-GB" sz="1200" smtClean="0">
                <a:latin typeface="Arial" charset="0"/>
                <a:cs typeface="Times New Roman" pitchFamily="18" charset="0"/>
              </a:rPr>
              <a:t>.Blancero D., Boroski J., Dyer L. Key competencies for a transformed human resource organization: results of a field study </a:t>
            </a:r>
            <a:r>
              <a:rPr lang="en-US" sz="1200" smtClean="0">
                <a:latin typeface="Arial" charset="0"/>
                <a:cs typeface="Times New Roman" pitchFamily="18" charset="0"/>
              </a:rPr>
              <a:t>// </a:t>
            </a:r>
            <a:r>
              <a:rPr lang="en-GB" sz="1200" smtClean="0">
                <a:latin typeface="Arial" charset="0"/>
                <a:cs typeface="Times New Roman" pitchFamily="18" charset="0"/>
              </a:rPr>
              <a:t>Human resource management</a:t>
            </a:r>
            <a:r>
              <a:rPr lang="en-US" sz="1200" smtClean="0">
                <a:latin typeface="Arial" charset="0"/>
                <a:cs typeface="Times New Roman" pitchFamily="18" charset="0"/>
              </a:rPr>
              <a:t>.</a:t>
            </a:r>
            <a:r>
              <a:rPr lang="en-GB" sz="1200" smtClean="0">
                <a:latin typeface="Arial" charset="0"/>
                <a:cs typeface="Times New Roman" pitchFamily="18" charset="0"/>
              </a:rPr>
              <a:t> - 2011. Vol.35</a:t>
            </a:r>
            <a:r>
              <a:rPr lang="en-US" sz="1200" smtClean="0">
                <a:latin typeface="Arial" charset="0"/>
                <a:cs typeface="Times New Roman" pitchFamily="18" charset="0"/>
              </a:rPr>
              <a:t>.</a:t>
            </a:r>
            <a:r>
              <a:rPr lang="en-GB" sz="1200" smtClean="0">
                <a:latin typeface="Arial" charset="0"/>
                <a:cs typeface="Times New Roman" pitchFamily="18" charset="0"/>
              </a:rPr>
              <a:t> - </a:t>
            </a:r>
            <a:r>
              <a:rPr lang="en-US" sz="1200" smtClean="0">
                <a:latin typeface="Arial" charset="0"/>
                <a:cs typeface="Times New Roman" pitchFamily="18" charset="0"/>
              </a:rPr>
              <a:t>№</a:t>
            </a:r>
            <a:r>
              <a:rPr lang="en-GB" sz="1200" smtClean="0">
                <a:latin typeface="Arial" charset="0"/>
                <a:cs typeface="Times New Roman" pitchFamily="18" charset="0"/>
              </a:rPr>
              <a:t> 3</a:t>
            </a:r>
            <a:r>
              <a:rPr lang="en-US" sz="1200" smtClean="0">
                <a:latin typeface="Arial" charset="0"/>
                <a:cs typeface="Times New Roman" pitchFamily="18" charset="0"/>
              </a:rPr>
              <a:t>.</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rPr>
              <a:t>11.</a:t>
            </a:r>
            <a:r>
              <a:rPr lang="en-US" sz="1200" smtClean="0">
                <a:solidFill>
                  <a:srgbClr val="000000"/>
                </a:solidFill>
                <a:latin typeface="Times New Roman" pitchFamily="18" charset="0"/>
                <a:cs typeface="Times New Roman" pitchFamily="18" charset="0"/>
              </a:rPr>
              <a:t>Stewart G., Brown K.G. Human Resource Management.</a:t>
            </a:r>
            <a:r>
              <a:rPr lang="en-US" sz="1200" smtClean="0">
                <a:latin typeface="Times New Roman" pitchFamily="18" charset="0"/>
                <a:cs typeface="Times New Roman" pitchFamily="18" charset="0"/>
              </a:rPr>
              <a:t> Linking strategy to practice. </a:t>
            </a:r>
            <a:r>
              <a:rPr lang="en-US" sz="1200" smtClean="0">
                <a:solidFill>
                  <a:srgbClr val="000000"/>
                </a:solidFill>
                <a:latin typeface="Times New Roman" pitchFamily="18" charset="0"/>
                <a:cs typeface="Times New Roman" pitchFamily="18" charset="0"/>
              </a:rPr>
              <a:t>Wiley</a:t>
            </a:r>
            <a:r>
              <a:rPr lang="ru-RU" sz="1200" smtClean="0">
                <a:solidFill>
                  <a:srgbClr val="000000"/>
                </a:solidFill>
                <a:latin typeface="Times New Roman" pitchFamily="18" charset="0"/>
                <a:cs typeface="Times New Roman" pitchFamily="18" charset="0"/>
              </a:rPr>
              <a:t>, 2010.</a:t>
            </a:r>
            <a:endParaRPr lang="en-US" sz="1200" smtClean="0">
              <a:solidFill>
                <a:srgbClr val="000000"/>
              </a:solidFill>
              <a:latin typeface="Times New Roman" pitchFamily="18" charset="0"/>
              <a:cs typeface="Times New Roman" pitchFamily="18" charset="0"/>
            </a:endParaRPr>
          </a:p>
          <a:p>
            <a:pPr>
              <a:lnSpc>
                <a:spcPct val="80000"/>
              </a:lnSpc>
              <a:spcBef>
                <a:spcPct val="0"/>
              </a:spcBef>
              <a:buFont typeface="Arial" charset="0"/>
              <a:buNone/>
            </a:pPr>
            <a:endParaRPr lang="ru-RU" sz="1200" b="1" smtClean="0">
              <a:solidFill>
                <a:srgbClr val="FF0000"/>
              </a:solidFill>
              <a:latin typeface="Arial" charset="0"/>
              <a:cs typeface="Arial" charset="0"/>
            </a:endParaRPr>
          </a:p>
          <a:p>
            <a:pPr>
              <a:lnSpc>
                <a:spcPct val="80000"/>
              </a:lnSpc>
              <a:spcBef>
                <a:spcPct val="0"/>
              </a:spcBef>
              <a:buFont typeface="Arial" charset="0"/>
              <a:buNone/>
            </a:pPr>
            <a:r>
              <a:rPr lang="en-US" sz="1200" b="1" smtClean="0">
                <a:solidFill>
                  <a:srgbClr val="FF0000"/>
                </a:solidFill>
              </a:rPr>
              <a:t>Further Reading</a:t>
            </a:r>
            <a:endParaRPr lang="ru-RU" sz="1200" b="1" smtClean="0">
              <a:solidFill>
                <a:srgbClr val="FF0000"/>
              </a:solidFill>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1.Базаров Т.Ю. Технология центров оценки персонала: процессы и результаты. - М.: Кнорус,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2.Дубинская Е.Н.Техники подбора персонала. - СПб.: Речь, 2012. </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3.Кибанов А.Я. Управление персоналом. Учебник. - М.: ИНФРА-М, 2012.</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4.Ковалев С.В. Работа с персоналом. </a:t>
            </a:r>
            <a:r>
              <a:rPr lang="ru-RU" sz="1200" smtClean="0">
                <a:cs typeface="Times New Roman" pitchFamily="18" charset="0"/>
              </a:rPr>
              <a:t>–</a:t>
            </a:r>
            <a:r>
              <a:rPr lang="ru-RU" sz="1200" smtClean="0">
                <a:latin typeface="Times New Roman" pitchFamily="18" charset="0"/>
                <a:cs typeface="Times New Roman" pitchFamily="18" charset="0"/>
              </a:rPr>
              <a:t> М.: Альфа-Пресс, 2008.</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5.Почебут Л.Г., Чикер В.А.Организационная социальная психология. - СПб.: Речь, 2010.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6.Практикум по психологии менеджмента и профессиональной деятельности/под ред.Г.С.Никифорова, М.А.Дмитриевой и др. - СПб.: Речь, 2013.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rPr>
              <a:t>7.</a:t>
            </a:r>
            <a:r>
              <a:rPr lang="en-GB" sz="1200" smtClean="0">
                <a:latin typeface="Times New Roman" pitchFamily="18" charset="0"/>
                <a:cs typeface="Times New Roman" pitchFamily="18" charset="0"/>
              </a:rPr>
              <a:t>Becker G.S. (2011) Human capital: Theoretical and Empirical Analysis. - N-Y., 2011</a:t>
            </a:r>
            <a:r>
              <a:rPr lang="en-US" sz="1200" smtClean="0">
                <a:latin typeface="Times New Roman" pitchFamily="18" charset="0"/>
                <a:cs typeface="Times New Roman" pitchFamily="18" charset="0"/>
              </a:rPr>
              <a:t>.</a:t>
            </a:r>
            <a:endParaRPr lang="ru-RU" sz="1200" smtClean="0">
              <a:latin typeface="Arial" charset="0"/>
              <a:cs typeface="Arial" charset="0"/>
            </a:endParaRPr>
          </a:p>
          <a:p>
            <a:pPr>
              <a:lnSpc>
                <a:spcPct val="80000"/>
              </a:lnSpc>
              <a:spcBef>
                <a:spcPct val="0"/>
              </a:spcBef>
              <a:buFont typeface="Arial" charset="0"/>
              <a:buNone/>
            </a:pPr>
            <a:r>
              <a:rPr lang="en-US" sz="1200" b="1" smtClean="0">
                <a:latin typeface="Times New Roman" pitchFamily="18" charset="0"/>
                <a:cs typeface="Times New Roman" pitchFamily="18" charset="0"/>
              </a:rPr>
              <a:t>Internet resources.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2"/>
              </a:rPr>
              <a:t>www.nasoup.com</a:t>
            </a:r>
            <a:r>
              <a:rPr lang="en-US" sz="1200" smtClean="0">
                <a:latin typeface="Times New Roman" pitchFamily="18" charset="0"/>
                <a:cs typeface="Times New Roman" pitchFamily="18" charset="0"/>
              </a:rPr>
              <a:t>. http://www.azps.ru</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3"/>
              </a:rPr>
              <a:t>http://www.top-personal.ru</a:t>
            </a:r>
            <a:r>
              <a:rPr lang="en-US" sz="1200" smtClean="0">
                <a:latin typeface="Times New Roman" pitchFamily="18" charset="0"/>
                <a:cs typeface="Times New Roman" pitchFamily="18" charset="0"/>
              </a:rPr>
              <a:t>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4"/>
              </a:rPr>
              <a:t>http://www.hrm.ua</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5"/>
              </a:rPr>
              <a:t>http://www.hrm.ru</a:t>
            </a:r>
            <a:r>
              <a:rPr lang="en-US" sz="1200" smtClean="0">
                <a:latin typeface="Times New Roman" pitchFamily="18" charset="0"/>
                <a:cs typeface="Times New Roman" pitchFamily="18" charset="0"/>
              </a:rPr>
              <a:t>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6"/>
              </a:rPr>
              <a:t>http://www.prenhall.com/desslertour/chapter3.pdf</a:t>
            </a:r>
            <a:endParaRPr lang="en-US" sz="1200" smtClean="0">
              <a:latin typeface="Arial" charset="0"/>
              <a:cs typeface="Arial" charset="0"/>
            </a:endParaRPr>
          </a:p>
          <a:p>
            <a:pPr eaLnBrk="1" hangingPunct="1">
              <a:lnSpc>
                <a:spcPct val="80000"/>
              </a:lnSpc>
            </a:pPr>
            <a:endParaRPr lang="ru-RU" sz="800" smtClean="0"/>
          </a:p>
        </p:txBody>
      </p:sp>
      <p:sp>
        <p:nvSpPr>
          <p:cNvPr id="3076" name="Текст 3"/>
          <p:cNvSpPr>
            <a:spLocks noGrp="1"/>
          </p:cNvSpPr>
          <p:nvPr>
            <p:ph type="body" sz="half" idx="2"/>
          </p:nvPr>
        </p:nvSpPr>
        <p:spPr/>
        <p:txBody>
          <a:bodyPr/>
          <a:lstStyle/>
          <a:p>
            <a:pPr eaLnBrk="1" hangingPunct="1"/>
            <a:endParaRPr lang="ru-RU" smtClean="0"/>
          </a:p>
        </p:txBody>
      </p:sp>
      <p:pic>
        <p:nvPicPr>
          <p:cNvPr id="3077" name="Содержимое 4" descr="http://www.psy-files.ru/templates/school/images/books.jpg"/>
          <p:cNvPicPr>
            <a:picLocks noGrp="1"/>
          </p:cNvPicPr>
          <p:nvPr>
            <p:ph idx="1"/>
          </p:nvPr>
        </p:nvPicPr>
        <p:blipFill>
          <a:blip r:embed="rId7"/>
          <a:srcRect l="10263" r="10263"/>
          <a:stretch>
            <a:fillRect/>
          </a:stretch>
        </p:blipFill>
        <p:spPr>
          <a:xfrm>
            <a:off x="0" y="1447800"/>
            <a:ext cx="3886200" cy="44958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Questions</a:t>
            </a:r>
            <a:r>
              <a:rPr lang="en-US" dirty="0" smtClean="0"/>
              <a:t>:</a:t>
            </a:r>
            <a:endParaRPr lang="ru-RU" dirty="0"/>
          </a:p>
        </p:txBody>
      </p:sp>
      <p:sp>
        <p:nvSpPr>
          <p:cNvPr id="3" name="Содержимое 2"/>
          <p:cNvSpPr>
            <a:spLocks noGrp="1"/>
          </p:cNvSpPr>
          <p:nvPr>
            <p:ph idx="1"/>
          </p:nvPr>
        </p:nvSpPr>
        <p:spPr/>
        <p:txBody>
          <a:bodyPr>
            <a:normAutofit/>
          </a:bodyPr>
          <a:lstStyle/>
          <a:p>
            <a:r>
              <a:rPr lang="en-US" dirty="0" smtClean="0"/>
              <a:t>Types </a:t>
            </a:r>
            <a:r>
              <a:rPr lang="en-US" dirty="0" smtClean="0"/>
              <a:t>of personnel policy</a:t>
            </a:r>
            <a:r>
              <a:rPr lang="en-US" dirty="0" smtClean="0"/>
              <a:t>.</a:t>
            </a:r>
          </a:p>
          <a:p>
            <a:r>
              <a:rPr lang="en-US" dirty="0" smtClean="0"/>
              <a:t>Stages </a:t>
            </a:r>
            <a:r>
              <a:rPr lang="en-US" dirty="0" smtClean="0"/>
              <a:t>of construction personnel policy</a:t>
            </a:r>
            <a:r>
              <a:rPr lang="en-US" dirty="0" smtClean="0"/>
              <a:t>.</a:t>
            </a:r>
          </a:p>
          <a:p>
            <a:r>
              <a:rPr lang="en-US" dirty="0" smtClean="0"/>
              <a:t>Human </a:t>
            </a:r>
            <a:r>
              <a:rPr lang="en-US" dirty="0" smtClean="0"/>
              <a:t>activities and human resources strategy</a:t>
            </a:r>
            <a:r>
              <a:rPr lang="en-US" dirty="0" smtClean="0"/>
              <a:t>.</a:t>
            </a:r>
          </a:p>
          <a:p>
            <a:r>
              <a:rPr lang="en-US" dirty="0" smtClean="0"/>
              <a:t>Terms </a:t>
            </a:r>
            <a:r>
              <a:rPr lang="en-US" dirty="0" smtClean="0"/>
              <a:t>development of personnel </a:t>
            </a:r>
            <a:r>
              <a:rPr lang="en-US" dirty="0" smtClean="0"/>
              <a:t>policy.</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Personnel policy</a:t>
            </a:r>
            <a:endParaRPr lang="ru-RU" dirty="0"/>
          </a:p>
        </p:txBody>
      </p:sp>
      <p:sp>
        <p:nvSpPr>
          <p:cNvPr id="3" name="Содержимое 2"/>
          <p:cNvSpPr>
            <a:spLocks noGrp="1"/>
          </p:cNvSpPr>
          <p:nvPr>
            <p:ph idx="1"/>
          </p:nvPr>
        </p:nvSpPr>
        <p:spPr/>
        <p:txBody>
          <a:bodyPr>
            <a:normAutofit/>
          </a:bodyPr>
          <a:lstStyle/>
          <a:p>
            <a:pPr lvl="0"/>
            <a:r>
              <a:rPr lang="en-US" dirty="0" smtClean="0"/>
              <a:t>The </a:t>
            </a:r>
            <a:r>
              <a:rPr lang="en-US" dirty="0" smtClean="0"/>
              <a:t>organization's policy - a system of rules, according to which the system behaves as a whole and for which there are people that are in the system.</a:t>
            </a:r>
            <a:br>
              <a:rPr lang="en-US" dirty="0" smtClean="0"/>
            </a:br>
            <a:r>
              <a:rPr lang="en-US" dirty="0" smtClean="0"/>
              <a:t>In the organization to allocate financial, foreign policy, the policy towards competitors and others.</a:t>
            </a:r>
            <a:br>
              <a:rPr lang="en-US" dirty="0" smtClean="0"/>
            </a:br>
            <a:r>
              <a:rPr lang="en-US" dirty="0" smtClean="0"/>
              <a:t>At the same time, any organization develops and implements personnel policies.</a:t>
            </a:r>
            <a:endParaRPr lang="ru-RU" b="1" dirty="0" smtClean="0">
              <a:latin typeface="Calibri" pitchFamily="34" charset="0"/>
              <a:ea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70000" lnSpcReduction="20000"/>
          </a:bodyPr>
          <a:lstStyle/>
          <a:p>
            <a:pPr marL="0" lvl="0" indent="0" eaLnBrk="0" fontAlgn="base" hangingPunct="0">
              <a:spcBef>
                <a:spcPct val="0"/>
              </a:spcBef>
              <a:spcAft>
                <a:spcPct val="0"/>
              </a:spcAft>
              <a:buFontTx/>
              <a:buChar char="•"/>
            </a:pPr>
            <a:r>
              <a:rPr lang="en-US" sz="3400" dirty="0" smtClean="0"/>
              <a:t>The term "personnel policy" has a wide and a narrow interpretation</a:t>
            </a:r>
            <a:r>
              <a:rPr lang="en-US" sz="3400" dirty="0" smtClean="0"/>
              <a:t>:</a:t>
            </a:r>
          </a:p>
          <a:p>
            <a:pPr marL="0" lvl="0" indent="0" eaLnBrk="0" fontAlgn="base" hangingPunct="0">
              <a:spcBef>
                <a:spcPct val="0"/>
              </a:spcBef>
              <a:spcAft>
                <a:spcPct val="0"/>
              </a:spcAft>
              <a:buNone/>
            </a:pPr>
            <a:endParaRPr lang="en-US" sz="3400" dirty="0" smtClean="0"/>
          </a:p>
          <a:p>
            <a:pPr marL="0" lvl="0" indent="0" eaLnBrk="0" fontAlgn="base" hangingPunct="0">
              <a:spcBef>
                <a:spcPct val="0"/>
              </a:spcBef>
              <a:spcAft>
                <a:spcPct val="0"/>
              </a:spcAft>
              <a:buFontTx/>
              <a:buChar char="•"/>
            </a:pPr>
            <a:r>
              <a:rPr lang="en-US" sz="3400" dirty="0" smtClean="0"/>
              <a:t>system </a:t>
            </a:r>
            <a:r>
              <a:rPr lang="en-US" sz="3400" dirty="0" smtClean="0"/>
              <a:t>of principles and norms (which must be understood and formulated in a certain way), resulting in human resources in line with the strategy of the company (this implies that all measures for dealing with personnel - selection, preparation of staffing, certification, training, promotion - pre-planned and consistent with the general understanding of the goals and objectives of the organization);</a:t>
            </a:r>
            <a:endParaRPr lang="en-US" sz="3400" dirty="0" smtClean="0">
              <a:latin typeface="Calibri" pitchFamily="34" charset="0"/>
              <a:ea typeface="Times New Roman" pitchFamily="18" charset="0"/>
              <a:cs typeface="Times New Roman" pitchFamily="18" charset="0"/>
            </a:endParaRPr>
          </a:p>
          <a:p>
            <a:pPr marL="0" lvl="0" indent="0" eaLnBrk="0" fontAlgn="base" hangingPunct="0">
              <a:spcBef>
                <a:spcPct val="0"/>
              </a:spcBef>
              <a:spcAft>
                <a:spcPct val="0"/>
              </a:spcAft>
              <a:buNone/>
            </a:pPr>
            <a:endParaRPr lang="en-US" sz="3400" dirty="0" smtClean="0">
              <a:latin typeface="Calibri" pitchFamily="34" charset="0"/>
              <a:ea typeface="Times New Roman" pitchFamily="18" charset="0"/>
              <a:cs typeface="Times New Roman" pitchFamily="18" charset="0"/>
            </a:endParaRPr>
          </a:p>
          <a:p>
            <a:pPr marL="0" lvl="0" indent="0" eaLnBrk="0" fontAlgn="base" hangingPunct="0">
              <a:spcBef>
                <a:spcPct val="0"/>
              </a:spcBef>
              <a:spcAft>
                <a:spcPct val="0"/>
              </a:spcAft>
              <a:buFontTx/>
              <a:buChar char="•"/>
            </a:pPr>
            <a:r>
              <a:rPr lang="en-US" sz="3400" dirty="0" smtClean="0"/>
              <a:t>a set of specific rules, wishes and constraints (often unconscious) in the relationship of people and organizations: in this sense, for example, the word "personnel policy of our company is to hire people only with higher education", can be used as an argument in addressing specific personnel issues</a:t>
            </a:r>
            <a:r>
              <a:rPr lang="en-US" sz="3400" dirty="0" smtClean="0"/>
              <a:t>.</a:t>
            </a:r>
            <a:endParaRPr lang="ru-RU" sz="3400" dirty="0" smtClean="0">
              <a:latin typeface="Arial" pitchFamily="34" charset="0"/>
              <a:cs typeface="Arial" pitchFamily="34"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r>
              <a:rPr lang="en-US" dirty="0" smtClean="0"/>
              <a:t>Human </a:t>
            </a:r>
            <a:r>
              <a:rPr lang="en-US" dirty="0" smtClean="0"/>
              <a:t>Resources Strategy (HR strategy) - a specific set of core principles, rules and objectives of HR, customized based on the types of organizational strategy, institutional and human capacity, and the type of personnel policy.</a:t>
            </a:r>
            <a:endParaRPr lang="ru-RU" dirty="0" smtClean="0"/>
          </a:p>
          <a:p>
            <a:endParaRPr lang="ru-RU" dirty="0"/>
          </a:p>
        </p:txBody>
      </p:sp>
      <p:pic>
        <p:nvPicPr>
          <p:cNvPr id="6" name="Рисунок 5" descr="news_piar.png"/>
          <p:cNvPicPr>
            <a:picLocks noChangeAspect="1"/>
          </p:cNvPicPr>
          <p:nvPr/>
        </p:nvPicPr>
        <p:blipFill>
          <a:blip r:embed="rId2"/>
          <a:stretch>
            <a:fillRect/>
          </a:stretch>
        </p:blipFill>
        <p:spPr>
          <a:xfrm>
            <a:off x="3962400" y="3071810"/>
            <a:ext cx="4895880" cy="378619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Types </a:t>
            </a:r>
            <a:r>
              <a:rPr lang="en-US" dirty="0" smtClean="0"/>
              <a:t>of personnel policy</a:t>
            </a:r>
            <a:endParaRPr lang="ru-RU" dirty="0"/>
          </a:p>
        </p:txBody>
      </p:sp>
      <p:sp>
        <p:nvSpPr>
          <p:cNvPr id="3" name="Содержимое 2"/>
          <p:cNvSpPr>
            <a:spLocks noGrp="1"/>
          </p:cNvSpPr>
          <p:nvPr>
            <p:ph idx="1"/>
          </p:nvPr>
        </p:nvSpPr>
        <p:spPr/>
        <p:txBody>
          <a:bodyPr>
            <a:normAutofit fontScale="77500" lnSpcReduction="20000"/>
          </a:bodyPr>
          <a:lstStyle/>
          <a:p>
            <a:r>
              <a:rPr lang="en-US" dirty="0" smtClean="0"/>
              <a:t>Analyzing </a:t>
            </a:r>
            <a:r>
              <a:rPr lang="en-US" dirty="0" smtClean="0"/>
              <a:t>the existing specific organization of personnel policy, there are two reasons for their groups</a:t>
            </a:r>
            <a:r>
              <a:rPr lang="en-US" dirty="0" smtClean="0"/>
              <a:t>.</a:t>
            </a:r>
          </a:p>
          <a:p>
            <a:r>
              <a:rPr lang="en-US" dirty="0" smtClean="0"/>
              <a:t>The </a:t>
            </a:r>
            <a:r>
              <a:rPr lang="en-US" dirty="0" smtClean="0"/>
              <a:t>first base may be related to the level of awareness of the rules and norms that underlie human activities and associated with this level, the direct effect of managerial staff for the staffing situation in the organization.</a:t>
            </a:r>
            <a:endParaRPr lang="ru-RU" dirty="0" smtClean="0"/>
          </a:p>
          <a:p>
            <a:pPr lvl="0"/>
            <a:r>
              <a:rPr lang="en-US" dirty="0" smtClean="0"/>
              <a:t>On </a:t>
            </a:r>
            <a:r>
              <a:rPr lang="en-US" dirty="0" smtClean="0"/>
              <a:t>this basis we can distinguish the following types of personnel policy:</a:t>
            </a:r>
            <a:br>
              <a:rPr lang="en-US" dirty="0" smtClean="0"/>
            </a:br>
            <a:r>
              <a:rPr lang="en-US" dirty="0" smtClean="0"/>
              <a:t>passive;</a:t>
            </a:r>
            <a:br>
              <a:rPr lang="en-US" dirty="0" smtClean="0"/>
            </a:br>
            <a:r>
              <a:rPr lang="en-US" dirty="0" smtClean="0"/>
              <a:t>reactive;</a:t>
            </a:r>
            <a:br>
              <a:rPr lang="en-US" dirty="0" smtClean="0"/>
            </a:br>
            <a:r>
              <a:rPr lang="en-US" dirty="0" smtClean="0"/>
              <a:t>preventive;</a:t>
            </a:r>
            <a:br>
              <a:rPr lang="en-US" dirty="0" smtClean="0"/>
            </a:br>
            <a:r>
              <a:rPr lang="en-US" dirty="0" smtClean="0"/>
              <a:t>active.</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Passive personnel policy</a:t>
            </a:r>
            <a:endParaRPr lang="ru-RU" dirty="0"/>
          </a:p>
        </p:txBody>
      </p:sp>
      <p:sp>
        <p:nvSpPr>
          <p:cNvPr id="3" name="Содержимое 2"/>
          <p:cNvSpPr>
            <a:spLocks noGrp="1"/>
          </p:cNvSpPr>
          <p:nvPr>
            <p:ph idx="1"/>
          </p:nvPr>
        </p:nvSpPr>
        <p:spPr/>
        <p:txBody>
          <a:bodyPr>
            <a:normAutofit fontScale="77500" lnSpcReduction="20000"/>
          </a:bodyPr>
          <a:lstStyle/>
          <a:p>
            <a:r>
              <a:rPr lang="en-US" dirty="0" smtClean="0"/>
              <a:t>The </a:t>
            </a:r>
            <a:r>
              <a:rPr lang="en-US" dirty="0" smtClean="0"/>
              <a:t>very idea of a passive policy seems illogical</a:t>
            </a:r>
            <a:r>
              <a:rPr lang="en-US" dirty="0" smtClean="0"/>
              <a:t>.</a:t>
            </a:r>
          </a:p>
          <a:p>
            <a:r>
              <a:rPr lang="en-US" dirty="0" smtClean="0"/>
              <a:t>However</a:t>
            </a:r>
            <a:r>
              <a:rPr lang="en-US" dirty="0" smtClean="0"/>
              <a:t>, we can meet with a situation in which the leadership of the organization has not expressed </a:t>
            </a:r>
            <a:r>
              <a:rPr lang="en-US" dirty="0" err="1" smtClean="0"/>
              <a:t>Programme</a:t>
            </a:r>
            <a:r>
              <a:rPr lang="en-US" dirty="0" smtClean="0"/>
              <a:t> of Action concerning personnel, and personnel work is reduced to the elimination of negative consequences</a:t>
            </a:r>
            <a:r>
              <a:rPr lang="en-US" dirty="0" smtClean="0"/>
              <a:t>.</a:t>
            </a:r>
          </a:p>
          <a:p>
            <a:r>
              <a:rPr lang="en-US" dirty="0" smtClean="0"/>
              <a:t>For </a:t>
            </a:r>
            <a:r>
              <a:rPr lang="en-US" dirty="0" smtClean="0"/>
              <a:t>an organization characterized by the absence of the forecast staffing needs, assessment tools of labor and personnel, diagnosis staffing situation as a whole</a:t>
            </a:r>
            <a:r>
              <a:rPr lang="en-US" dirty="0" smtClean="0"/>
              <a:t>.</a:t>
            </a:r>
          </a:p>
          <a:p>
            <a:r>
              <a:rPr lang="en-US" dirty="0" smtClean="0"/>
              <a:t>Leadership in a situation similar to the personnel policy operates in emergency response to emerging conflict situations, which seeks to repay any means, often without trying to understand the causes and possible consequences</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Reactive </a:t>
            </a:r>
            <a:r>
              <a:rPr lang="en-US" dirty="0" smtClean="0"/>
              <a:t>personnel </a:t>
            </a:r>
            <a:r>
              <a:rPr lang="en-US" dirty="0" smtClean="0"/>
              <a:t> </a:t>
            </a:r>
            <a:r>
              <a:rPr lang="en-US" dirty="0" smtClean="0"/>
              <a:t>policy</a:t>
            </a:r>
            <a:endParaRPr lang="ru-RU" dirty="0"/>
          </a:p>
        </p:txBody>
      </p:sp>
      <p:sp>
        <p:nvSpPr>
          <p:cNvPr id="3" name="Содержимое 2"/>
          <p:cNvSpPr>
            <a:spLocks noGrp="1"/>
          </p:cNvSpPr>
          <p:nvPr>
            <p:ph idx="1"/>
          </p:nvPr>
        </p:nvSpPr>
        <p:spPr>
          <a:xfrm>
            <a:off x="457200" y="1285860"/>
            <a:ext cx="8229600" cy="4840303"/>
          </a:xfrm>
        </p:spPr>
        <p:txBody>
          <a:bodyPr>
            <a:normAutofit fontScale="70000" lnSpcReduction="20000"/>
          </a:bodyPr>
          <a:lstStyle/>
          <a:p>
            <a:endParaRPr lang="en-US" dirty="0" smtClean="0"/>
          </a:p>
          <a:p>
            <a:r>
              <a:rPr lang="en-US" dirty="0" smtClean="0"/>
              <a:t>In line with this policy, the company's management monitors the state of the negative symptoms in HR, causes and development of the crisis situation: the emergence of conflict, lack of sufficient skilled manpower to meet the challenge, lack of motivation to highly productive labor</a:t>
            </a:r>
            <a:endParaRPr lang="ru-RU" dirty="0" smtClean="0"/>
          </a:p>
          <a:p>
            <a:r>
              <a:rPr lang="en-US" dirty="0" smtClean="0"/>
              <a:t>The company's management has taken measures to contain the crisis, focused on understanding the causes that led to staffing problems</a:t>
            </a:r>
            <a:r>
              <a:rPr lang="en-US" dirty="0" smtClean="0"/>
              <a:t>.</a:t>
            </a:r>
          </a:p>
          <a:p>
            <a:r>
              <a:rPr lang="en-US" dirty="0" smtClean="0"/>
              <a:t>Personnel </a:t>
            </a:r>
            <a:r>
              <a:rPr lang="en-US" dirty="0" smtClean="0"/>
              <a:t>services of such enterprises tend to have the means of diagnosis of the current situation and adequate emergency</a:t>
            </a:r>
            <a:r>
              <a:rPr lang="en-US" dirty="0" smtClean="0"/>
              <a:t>.</a:t>
            </a:r>
            <a:endParaRPr lang="en-US" dirty="0" smtClean="0"/>
          </a:p>
          <a:p>
            <a:r>
              <a:rPr lang="en-US" dirty="0" smtClean="0"/>
              <a:t>Although the enterprise development program staffing problems are isolated and treated specially, the main difficulties arise in the medium-term forecasting.</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995</Words>
  <PresentationFormat>Экран (4:3)</PresentationFormat>
  <Paragraphs>85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Personnel policy</vt:lpstr>
      <vt:lpstr>Recommended reading:  </vt:lpstr>
      <vt:lpstr>Questions:</vt:lpstr>
      <vt:lpstr>Personnel policy</vt:lpstr>
      <vt:lpstr>Слайд 5</vt:lpstr>
      <vt:lpstr>Слайд 6</vt:lpstr>
      <vt:lpstr>Types of personnel policy</vt:lpstr>
      <vt:lpstr>Passive personnel policy</vt:lpstr>
      <vt:lpstr>Reactive personnel  policy</vt:lpstr>
      <vt:lpstr>Proactive personnel policy</vt:lpstr>
      <vt:lpstr>Active personnel policy</vt:lpstr>
      <vt:lpstr>Слайд 12</vt:lpstr>
      <vt:lpstr>Open personnel policy</vt:lpstr>
      <vt:lpstr>Closed personnel policy</vt:lpstr>
      <vt:lpstr>Human activities and human resources strategy</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BOSS</dc:creator>
  <cp:lastModifiedBy>BOSS</cp:lastModifiedBy>
  <cp:revision>98</cp:revision>
  <dcterms:created xsi:type="dcterms:W3CDTF">2015-02-15T13:59:20Z</dcterms:created>
  <dcterms:modified xsi:type="dcterms:W3CDTF">2015-02-16T05:06:55Z</dcterms:modified>
</cp:coreProperties>
</file>